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85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ABF"/>
    <a:srgbClr val="2379BF"/>
    <a:srgbClr val="FFFFFF"/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6" d="100"/>
          <a:sy n="106" d="100"/>
        </p:scale>
        <p:origin x="108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B05C6E5-DF1B-42DB-9C6B-3AB5C34AC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158" y="2462838"/>
            <a:ext cx="2507646" cy="28686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style </a:t>
            </a:r>
            <a:r>
              <a:rPr lang="ko-KR" altLang="en-US" dirty="0"/>
              <a:t>속성에 스타일 시트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1916832"/>
            <a:ext cx="5073215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/>
              <a:t>속성에 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color : red; 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 err="1"/>
              <a:t>엘비스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프레슬리를</a:t>
            </a:r>
            <a:r>
              <a:rPr lang="ko-KR" altLang="en-US" sz="1400" dirty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color:blue</a:t>
            </a:r>
            <a:r>
              <a:rPr lang="en-US" altLang="ko-KR" sz="1400" b="1" dirty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/>
              <a:t>축구를</a:t>
            </a:r>
            <a:endParaRPr lang="en-US" altLang="ko-KR" sz="1400" dirty="0"/>
          </a:p>
          <a:p>
            <a:r>
              <a:rPr lang="ko-KR" altLang="en-US" sz="1400" dirty="0"/>
              <a:t> 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95750" y="3294198"/>
            <a:ext cx="828430" cy="410969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80311" y="4098037"/>
            <a:ext cx="608705" cy="200733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614024" y="3315328"/>
            <a:ext cx="329877" cy="659598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&lt;style&gt;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51F5790-BE1F-4CA0-B392-F2D240B4C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80" y="3933056"/>
            <a:ext cx="2667070" cy="24384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416260"/>
            <a:ext cx="5460285" cy="310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153489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184482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0" name="자유형 9"/>
          <p:cNvSpPr/>
          <p:nvPr/>
        </p:nvSpPr>
        <p:spPr>
          <a:xfrm>
            <a:off x="2987824" y="3107596"/>
            <a:ext cx="2376264" cy="1473532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50EFA1-6A9A-4150-803A-BC8DACD2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86" y="3394630"/>
            <a:ext cx="2814562" cy="2573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김치 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478749" cy="1799928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background-color : linen; 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</a:p>
          <a:p>
            <a:pPr defTabSz="180000" fontAlgn="base" latinLnBrk="0"/>
            <a:r>
              <a:rPr lang="en-US" altLang="ko-KR" sz="14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400" dirty="0"/>
              <a:t>h3 { text-align : center; 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font-size:25px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C5BE9CF-982B-42B6-9661-E881861C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20" y="2283382"/>
            <a:ext cx="2236919" cy="19843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4572214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규칙 </a:t>
            </a:r>
            <a:r>
              <a:rPr lang="en-US" altLang="ko-KR" dirty="0"/>
              <a:t>– </a:t>
            </a:r>
            <a:r>
              <a:rPr lang="ko-KR" altLang="en-US" dirty="0"/>
              <a:t>스타일 합치기와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스타일 합치기</a:t>
            </a:r>
            <a:r>
              <a:rPr lang="en-US" altLang="ko-KR" sz="1400" dirty="0"/>
              <a:t>(cascading)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오버라이딩</a:t>
            </a:r>
            <a:r>
              <a:rPr lang="en-US" altLang="ko-KR" sz="1400" dirty="0"/>
              <a:t>(overriding)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  <a:endParaRPr lang="ko-KR" altLang="en-US" sz="1400" dirty="0"/>
          </a:p>
          <a:p>
            <a:pPr lvl="1"/>
            <a:r>
              <a:rPr lang="ko-KR" altLang="en-US" sz="1200" dirty="0"/>
              <a:t>태그에 적용되는 모든 스타일이 합쳐지고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스타일은 순위가 높은 스타일이 우선 적용되는 규칙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982939"/>
            <a:ext cx="432048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color : blue; font-size : 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&lt;h3&gt;p </a:t>
            </a:r>
            <a:r>
              <a:rPr lang="ko-KR" altLang="en-US" sz="1200" dirty="0"/>
              <a:t>태그에 중첩된 스타일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&lt;p&gt;Hello, students!&lt;/p&gt;</a:t>
            </a:r>
          </a:p>
          <a:p>
            <a:pPr defTabSz="180000"/>
            <a:r>
              <a:rPr lang="en-US" altLang="ko-KR" sz="1200" b="1" dirty="0"/>
              <a:t>&lt;p style="font-size:25px"</a:t>
            </a:r>
            <a:r>
              <a:rPr lang="en-US" altLang="ko-KR" sz="1200" dirty="0"/>
              <a:t>&gt;</a:t>
            </a:r>
            <a:r>
              <a:rPr lang="ko-KR" altLang="en-US" sz="1200" dirty="0"/>
              <a:t>안녕하세요 교수님</a:t>
            </a:r>
            <a:r>
              <a:rPr lang="en-US" altLang="ko-KR" sz="1200" dirty="0"/>
              <a:t>!</a:t>
            </a:r>
            <a:r>
              <a:rPr lang="en-US" altLang="ko-KR" sz="1200" b="1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F9AB4E-DF7F-43B1-8179-B7EB5E1C2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5" y="4077246"/>
            <a:ext cx="2544335" cy="2638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321623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{ background : </a:t>
            </a:r>
            <a:r>
              <a:rPr lang="en-US" altLang="ko-KR" sz="1200" b="1" dirty="0" err="1"/>
              <a:t>mistyrose</a:t>
            </a:r>
            <a:r>
              <a:rPr lang="en-US" altLang="ko-KR" sz="1200" b="1" dirty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44624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692696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HTML </a:t>
            </a:r>
            <a:r>
              <a:rPr lang="ko-KR" altLang="en-US" sz="1200" dirty="0"/>
              <a:t>파일</a:t>
            </a:r>
          </a:p>
        </p:txBody>
      </p:sp>
      <p:sp>
        <p:nvSpPr>
          <p:cNvPr id="15" name="자유형 14"/>
          <p:cNvSpPr/>
          <p:nvPr/>
        </p:nvSpPr>
        <p:spPr>
          <a:xfrm>
            <a:off x="248699" y="638598"/>
            <a:ext cx="435691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395536" y="2430176"/>
            <a:ext cx="286245" cy="3087056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976" y="3717032"/>
            <a:ext cx="2592288" cy="2088232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12px;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>
                <a:solidFill>
                  <a:schemeClr val="tx1"/>
                </a:solidFill>
              </a:rPr>
              <a:t>mistyrose</a:t>
            </a:r>
            <a:r>
              <a:rPr lang="en-US" altLang="ko-KR" sz="1000" dirty="0">
                <a:solidFill>
                  <a:schemeClr val="tx1"/>
                </a:solidFill>
              </a:rPr>
              <a:t>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font-size : 25px;</a:t>
            </a: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03848" y="2430176"/>
            <a:ext cx="3923762" cy="3375087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언어가 무엇인지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그림자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69685F-60F8-4CD3-9918-D99D03D9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1925561"/>
            <a:ext cx="2647645" cy="30502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셀렉터</a:t>
            </a:r>
            <a:r>
              <a:rPr lang="ko-KR" altLang="en-US" dirty="0"/>
              <a:t> 설명을 위한 샘플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4486335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/>
              <a:t>	&lt;div&gt;2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&lt;/strong&gt;&lt;/div&gt;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&lt;li&gt;HTML5&lt;/li&gt;</a:t>
            </a:r>
          </a:p>
          <a:p>
            <a:pPr defTabSz="180000"/>
            <a:r>
              <a:rPr lang="en-US" altLang="ko-KR" sz="1400" dirty="0"/>
              <a:t>		&lt;li&gt;&lt;strong&gt;CSS&lt;/strong&gt;&lt;/li&gt;</a:t>
            </a:r>
          </a:p>
          <a:p>
            <a:pPr defTabSz="180000"/>
            <a:r>
              <a:rPr lang="en-US" altLang="ko-KR" sz="1400" dirty="0"/>
              <a:t>		&lt;li&gt;JAVASCRIPT&lt;/li&gt;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796AA2-E138-4B42-9901-25A2AFEF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66" y="3151854"/>
            <a:ext cx="2362262" cy="27215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5192"/>
          <a:stretch/>
        </p:blipFill>
        <p:spPr>
          <a:xfrm>
            <a:off x="1187624" y="2924944"/>
            <a:ext cx="432048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6494"/>
          <a:stretch/>
        </p:blipFill>
        <p:spPr>
          <a:xfrm>
            <a:off x="1259633" y="2420888"/>
            <a:ext cx="4176464" cy="3024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732CD-E600-45FF-83FC-D4CC3E22D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7" y="2708920"/>
            <a:ext cx="2257968" cy="2601346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속성이 같은 모든 태그에 적용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 사용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7323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 </a:t>
            </a:r>
            <a:r>
              <a:rPr lang="ko-KR" altLang="en-US" dirty="0" err="1"/>
              <a:t>셀렉터와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id </a:t>
            </a:r>
            <a:r>
              <a:rPr lang="ko-KR" altLang="en-US" dirty="0"/>
              <a:t>속성의 목적은 각 태그를 유일하게 구분</a:t>
            </a:r>
            <a:endParaRPr lang="en-US" altLang="ko-KR" dirty="0"/>
          </a:p>
          <a:p>
            <a:pPr lvl="2"/>
            <a:r>
              <a:rPr lang="ko-KR" altLang="en-US" dirty="0"/>
              <a:t>동일한 </a:t>
            </a:r>
            <a:r>
              <a:rPr lang="en-US" altLang="ko-KR" dirty="0"/>
              <a:t>id </a:t>
            </a:r>
            <a:r>
              <a:rPr lang="ko-KR" altLang="en-US" dirty="0"/>
              <a:t>속성이 같지 않도록 </a:t>
            </a:r>
            <a:r>
              <a:rPr lang="en-US" altLang="ko-KR" dirty="0"/>
              <a:t>HTML </a:t>
            </a:r>
            <a:r>
              <a:rPr lang="ko-KR" altLang="en-US" dirty="0"/>
              <a:t>파일 작성하는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2"/>
            <a:r>
              <a:rPr lang="ko-KR" altLang="en-US" dirty="0"/>
              <a:t>자바스크립트 코드에서 </a:t>
            </a:r>
            <a:r>
              <a:rPr lang="en-US" altLang="ko-KR" dirty="0"/>
              <a:t>id </a:t>
            </a:r>
            <a:r>
              <a:rPr lang="ko-KR" altLang="en-US" dirty="0"/>
              <a:t>값을 가진 태그 객체를 찾을 때 문제됨</a:t>
            </a:r>
            <a:r>
              <a:rPr lang="en-US" altLang="ko-KR" dirty="0"/>
              <a:t>(8</a:t>
            </a:r>
            <a:r>
              <a:rPr lang="ko-KR" altLang="en-US" dirty="0"/>
              <a:t>장 </a:t>
            </a:r>
            <a:r>
              <a:rPr lang="en-US" altLang="ko-KR" dirty="0"/>
              <a:t>2</a:t>
            </a:r>
            <a:r>
              <a:rPr lang="ko-KR" altLang="en-US" dirty="0"/>
              <a:t>절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 err="1"/>
              <a:t>셀렉터는</a:t>
            </a:r>
            <a:r>
              <a:rPr lang="ko-KR" altLang="en-US" dirty="0"/>
              <a:t> 여러 태그 중 특정 태그에만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적합한 활용</a:t>
            </a:r>
            <a:endParaRPr lang="en-US" altLang="ko-KR" dirty="0"/>
          </a:p>
          <a:p>
            <a:pPr lvl="2"/>
            <a:r>
              <a:rPr lang="ko-KR" altLang="en-US" dirty="0"/>
              <a:t>여러 태그를 하나의 그룹으로 묶어 단체로 동일한 </a:t>
            </a:r>
            <a:r>
              <a:rPr lang="en-US" altLang="ko-KR" dirty="0"/>
              <a:t>CSS </a:t>
            </a:r>
            <a:r>
              <a:rPr lang="ko-KR" altLang="en-US" dirty="0"/>
              <a:t>스타일을 적용할 때 적합</a:t>
            </a:r>
            <a:endParaRPr lang="en-US" altLang="ko-KR" dirty="0"/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 값이 같은 태그에 모두 </a:t>
            </a:r>
            <a:r>
              <a:rPr lang="en-US" altLang="ko-KR" dirty="0"/>
              <a:t>CSS </a:t>
            </a:r>
            <a:r>
              <a:rPr lang="ko-KR" altLang="en-US" dirty="0"/>
              <a:t>스타일 적용</a:t>
            </a:r>
            <a:endParaRPr lang="en-US" altLang="ko-KR" dirty="0"/>
          </a:p>
          <a:p>
            <a:pPr lvl="1"/>
            <a:r>
              <a:rPr lang="ko-KR" altLang="en-US" dirty="0"/>
              <a:t>태그의 종류에 관계없이 </a:t>
            </a:r>
            <a:r>
              <a:rPr lang="en-US" altLang="ko-KR" dirty="0"/>
              <a:t>class </a:t>
            </a:r>
            <a:r>
              <a:rPr lang="ko-KR" altLang="en-US" dirty="0" err="1"/>
              <a:t>셀렉터</a:t>
            </a:r>
            <a:r>
              <a:rPr lang="ko-KR" altLang="en-US" dirty="0"/>
              <a:t> 활용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6603"/>
          <a:stretch/>
        </p:blipFill>
        <p:spPr>
          <a:xfrm>
            <a:off x="107505" y="1556792"/>
            <a:ext cx="6480720" cy="4120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185E94-C298-4A31-A333-395FC11B4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68959"/>
            <a:ext cx="2212139" cy="254854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셀렉터와</a:t>
            </a:r>
            <a:r>
              <a:rPr lang="ko-KR" altLang="en-US" dirty="0"/>
              <a:t> 속성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(pseudo-class)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/>
              <a:t>어떤 조건이나 상황에서 스타일을 적용하도록 만든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40</a:t>
            </a:r>
            <a:r>
              <a:rPr lang="ko-KR" altLang="en-US" dirty="0"/>
              <a:t>개 이상의 많은 가상 클래스 </a:t>
            </a:r>
            <a:r>
              <a:rPr lang="ko-KR" altLang="en-US" dirty="0" err="1"/>
              <a:t>셀렉터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1) 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출력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2)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/>
              <a:t>태그에 마우스가 올라오면</a:t>
            </a:r>
            <a:r>
              <a:rPr lang="en-US" altLang="ko-KR" dirty="0"/>
              <a:t>, </a:t>
            </a:r>
            <a:r>
              <a:rPr lang="en-US" altLang="ko-KR" dirty="0" err="1"/>
              <a:t>yellowgreen</a:t>
            </a:r>
            <a:r>
              <a:rPr lang="ko-KR" altLang="en-US" dirty="0"/>
              <a:t>을 배경색으로 출력</a:t>
            </a:r>
            <a:r>
              <a:rPr lang="en-US" altLang="ko-KR" dirty="0"/>
              <a:t>, </a:t>
            </a:r>
            <a:r>
              <a:rPr lang="ko-KR" altLang="en-US" dirty="0"/>
              <a:t>내려가면 복귀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:</a:t>
            </a:r>
            <a:r>
              <a:rPr lang="en-US" altLang="ko-KR" dirty="0" err="1"/>
              <a:t>firstletter</a:t>
            </a:r>
            <a:r>
              <a:rPr lang="ko-KR" altLang="en-US" dirty="0"/>
              <a:t>와 </a:t>
            </a:r>
            <a:r>
              <a:rPr lang="en-US" altLang="ko-KR" dirty="0"/>
              <a:t>:hover</a:t>
            </a:r>
            <a:r>
              <a:rPr lang="ko-KR" altLang="en-US" dirty="0"/>
              <a:t>의 사용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05955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/>
              <a:t>&lt;body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17443"/>
            <a:ext cx="3744416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yellow;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color 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/>
              <a:t>	background : </a:t>
            </a:r>
            <a:r>
              <a:rPr lang="en-US" altLang="ko-KR" sz="1100" dirty="0" err="1"/>
              <a:t>yellowgreen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62832" y="3794482"/>
            <a:ext cx="2373148" cy="2734041"/>
            <a:chOff x="5362832" y="3794482"/>
            <a:chExt cx="2373148" cy="27340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EF0AB9-E9B1-4BC9-8736-67949A19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32" y="3794482"/>
              <a:ext cx="2373148" cy="273404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6256" y="5649372"/>
              <a:ext cx="299332" cy="32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의 표준 색 이름과 코드 중 일부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관련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en-US" altLang="ko-KR" dirty="0"/>
              <a:t>div&gt; </a:t>
            </a:r>
            <a:r>
              <a:rPr lang="ko-KR" altLang="en-US" dirty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100" dirty="0"/>
              <a:t>&lt;title&gt;CSS3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{ </a:t>
            </a:r>
          </a:p>
          <a:p>
            <a:pPr defTabSz="180000"/>
            <a:r>
              <a:rPr lang="en-US" altLang="ko-KR" sz="1100" b="1" dirty="0"/>
              <a:t>	margin-left : 30px; </a:t>
            </a:r>
          </a:p>
          <a:p>
            <a:pPr defTabSz="180000"/>
            <a:r>
              <a:rPr lang="en-US" altLang="ko-KR" sz="1100" b="1" dirty="0"/>
              <a:t>	margin-right : 30px; </a:t>
            </a:r>
          </a:p>
          <a:p>
            <a:pPr defTabSz="180000"/>
            <a:r>
              <a:rPr lang="en-US" altLang="ko-KR" sz="1100" b="1" dirty="0"/>
              <a:t>	margin-bottom : 10px;</a:t>
            </a:r>
          </a:p>
          <a:p>
            <a:pPr defTabSz="180000"/>
            <a:r>
              <a:rPr lang="en-US" altLang="ko-KR" sz="1100" b="1" dirty="0"/>
              <a:t>	color : white; </a:t>
            </a:r>
            <a:r>
              <a:rPr lang="en-US" altLang="ko-KR" sz="1100" dirty="0"/>
              <a:t>/* </a:t>
            </a:r>
            <a:r>
              <a:rPr lang="ko-KR" altLang="en-US" sz="1100" dirty="0"/>
              <a:t>모든 </a:t>
            </a:r>
            <a:r>
              <a:rPr lang="en-US" altLang="ko-KR" sz="1100" dirty="0"/>
              <a:t>&lt;div&gt; </a:t>
            </a:r>
            <a:r>
              <a:rPr lang="ko-KR" altLang="en-US" sz="1100" dirty="0"/>
              <a:t>글자 색은 </a:t>
            </a:r>
            <a:r>
              <a:rPr lang="en-US" altLang="ko-KR" sz="1100" dirty="0"/>
              <a:t>white */</a:t>
            </a:r>
          </a:p>
          <a:p>
            <a:pPr defTabSz="180000"/>
            <a:r>
              <a:rPr lang="en-US" altLang="ko-KR" sz="1100" b="1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&lt;h3&gt;CSS3 </a:t>
            </a:r>
            <a:r>
              <a:rPr lang="ko-KR" altLang="en-US" sz="1100" dirty="0"/>
              <a:t>색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deepskyblue</a:t>
            </a:r>
            <a:r>
              <a:rPr lang="en-US" altLang="ko-KR" sz="1100" dirty="0"/>
              <a:t>(#00BFFF)&lt;/div&gt;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brown(#A52A2A)&lt;/div&gt;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fuchsia(#FF00FF)&lt;/div&gt;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 err="1"/>
              <a:t>background-color: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darkorange</a:t>
            </a:r>
            <a:r>
              <a:rPr lang="en-US" altLang="ko-KR" sz="1100" dirty="0"/>
              <a:t>(#FF8C00)&lt;/div&gt;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#008B8B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darkcyan</a:t>
            </a:r>
            <a:r>
              <a:rPr lang="en-US" altLang="ko-KR" sz="1100" dirty="0"/>
              <a:t>(#008B8B)&lt;/div&gt;</a:t>
            </a:r>
          </a:p>
          <a:p>
            <a:pPr defTabSz="180000"/>
            <a:r>
              <a:rPr lang="en-US" altLang="ko-KR" sz="1100" dirty="0"/>
              <a:t>&lt;div style="</a:t>
            </a:r>
            <a:r>
              <a:rPr lang="en-US" altLang="ko-KR" sz="1100" b="1" dirty="0"/>
              <a:t>background-color: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#6B8E23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olivedrab</a:t>
            </a:r>
            <a:r>
              <a:rPr lang="en-US" altLang="ko-KR" sz="1100" dirty="0"/>
              <a:t> (#6B8E23)&lt;/div&gt;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B7CBB-9FF5-4627-8453-2DBE653B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43" y="1772816"/>
            <a:ext cx="2623009" cy="356970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132504" y="5799531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0333" y="5812267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571506" y="5740259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964060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581356" y="5020179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7574002" y="3390292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7574002" y="3478202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16680" y="2782422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716108" y="2974341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356944" y="5730987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749498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366794" y="501090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483768" y="247810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E70F9-E61A-4914-8498-C09C1851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3063481"/>
            <a:ext cx="2331739" cy="339692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알아본다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&lt;/p&gt;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&lt;a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http://www.naver.com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 style=</a:t>
            </a:r>
            <a:r>
              <a:rPr lang="en-US" altLang="ko-KR" sz="1200" dirty="0"/>
              <a:t>"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text-decoration : none</a:t>
            </a:r>
            <a:r>
              <a:rPr lang="en-US" altLang="ko-KR" sz="1200" dirty="0"/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&lt;/a&gt;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4-11 </a:t>
            </a:r>
            <a:r>
              <a:rPr lang="ko-KR" altLang="en-US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3em;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justify;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text-indent : 1em;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들여쓰기 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text-align : center;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5733" y="365666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3em(3 </a:t>
            </a:r>
            <a:r>
              <a:rPr lang="ko-KR" altLang="en-US" sz="1000" dirty="0">
                <a:solidFill>
                  <a:srgbClr val="C00000"/>
                </a:solidFill>
              </a:rPr>
              <a:t>글자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5658110" y="4901920"/>
            <a:ext cx="519114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2605" y="4516621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1em(1 </a:t>
            </a:r>
            <a:r>
              <a:rPr lang="ko-KR" altLang="en-US" sz="1000" dirty="0">
                <a:solidFill>
                  <a:srgbClr val="C00000"/>
                </a:solidFill>
              </a:rPr>
              <a:t>글자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 들여쓰기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843849" y="4027337"/>
            <a:ext cx="638546" cy="428625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H="1" flipV="1">
            <a:off x="7760178" y="5751605"/>
            <a:ext cx="487187" cy="142173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928" y="57750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중앙정렬</a:t>
            </a:r>
          </a:p>
        </p:txBody>
      </p:sp>
      <p:sp>
        <p:nvSpPr>
          <p:cNvPr id="14" name="자유형 13"/>
          <p:cNvSpPr/>
          <p:nvPr/>
        </p:nvSpPr>
        <p:spPr>
          <a:xfrm flipH="1" flipV="1">
            <a:off x="8282594" y="3936651"/>
            <a:ext cx="360040" cy="111334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2750" y="40479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오른쪽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정렬</a:t>
            </a:r>
          </a:p>
        </p:txBody>
      </p:sp>
      <p:sp>
        <p:nvSpPr>
          <p:cNvPr id="18" name="자유형 17"/>
          <p:cNvSpPr/>
          <p:nvPr/>
        </p:nvSpPr>
        <p:spPr>
          <a:xfrm flipH="1" flipV="1">
            <a:off x="7146804" y="6248757"/>
            <a:ext cx="45719" cy="318398"/>
          </a:xfrm>
          <a:custGeom>
            <a:avLst/>
            <a:gdLst>
              <a:gd name="connsiteX0" fmla="*/ 0 w 428625"/>
              <a:gd name="connsiteY0" fmla="*/ 0 h 428625"/>
              <a:gd name="connsiteX1" fmla="*/ 123825 w 428625"/>
              <a:gd name="connsiteY1" fmla="*/ 304800 h 428625"/>
              <a:gd name="connsiteX2" fmla="*/ 428625 w 428625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428625">
                <a:moveTo>
                  <a:pt x="0" y="0"/>
                </a:moveTo>
                <a:cubicBezTo>
                  <a:pt x="26194" y="116681"/>
                  <a:pt x="52388" y="233363"/>
                  <a:pt x="123825" y="304800"/>
                </a:cubicBezTo>
                <a:cubicBezTo>
                  <a:pt x="195262" y="376237"/>
                  <a:pt x="428625" y="428625"/>
                  <a:pt x="428625" y="4286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348" y="656715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밑줄을 없앤 링크</a:t>
            </a:r>
          </a:p>
        </p:txBody>
      </p: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에서는 단위를 사용하지 않으면 </a:t>
            </a:r>
            <a:r>
              <a:rPr lang="en-US" altLang="ko-KR" dirty="0"/>
              <a:t>CSS </a:t>
            </a:r>
            <a:r>
              <a:rPr lang="ko-KR" altLang="en-US" dirty="0"/>
              <a:t>스타일 오류</a:t>
            </a:r>
            <a:endParaRPr lang="en-US" altLang="ko-KR" dirty="0"/>
          </a:p>
          <a:p>
            <a:pPr lvl="2"/>
            <a:r>
              <a:rPr lang="en-US" altLang="ko-KR" dirty="0"/>
              <a:t>font-size : 3; /* </a:t>
            </a:r>
            <a:r>
              <a:rPr lang="ko-KR" altLang="en-US" dirty="0"/>
              <a:t>오류 *</a:t>
            </a:r>
            <a:r>
              <a:rPr lang="en-US" altLang="ko-KR" dirty="0"/>
              <a:t>/</a:t>
            </a:r>
          </a:p>
          <a:p>
            <a:pPr lvl="2"/>
            <a:r>
              <a:rPr lang="en-US" altLang="ko-KR" dirty="0"/>
              <a:t>font-size : 3px; /* </a:t>
            </a:r>
            <a:r>
              <a:rPr lang="ko-KR" altLang="en-US" dirty="0"/>
              <a:t>정상 *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폰트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192" y="1890948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폰트 제어 </a:t>
            </a:r>
            <a:r>
              <a:rPr lang="en-US" altLang="ko-KR"/>
              <a:t>CSS3</a:t>
            </a:r>
            <a:r>
              <a:rPr lang="ko-KR" altLang="en-US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4288" y="232799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: -&gt; ; </a:t>
            </a:r>
            <a:r>
              <a:rPr lang="ko-KR" altLang="en-US" dirty="0">
                <a:solidFill>
                  <a:srgbClr val="FF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8C9DC9-88DA-4BEC-8E39-6C5CA2DA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65" y="2028006"/>
            <a:ext cx="2335047" cy="189416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 HTML </a:t>
            </a:r>
            <a:r>
              <a:rPr lang="ko-KR" altLang="en-US" dirty="0"/>
              <a:t>태그로만 작성한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단축 프로퍼티</a:t>
            </a:r>
            <a:r>
              <a:rPr lang="en-US" altLang="ko-KR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7B364F0-5D7B-44F5-A092-56F2B6FC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44" y="1983453"/>
            <a:ext cx="3151730" cy="37841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7467" y="1412776"/>
            <a:ext cx="396720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폰트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font-family : "Times New Roman", Serif;</a:t>
            </a:r>
          </a:p>
          <a:p>
            <a:pPr defTabSz="180000"/>
            <a:r>
              <a:rPr lang="en-US" altLang="ko-KR" sz="1200" b="1" dirty="0"/>
              <a:t>	font-size : large;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h3 {</a:t>
            </a:r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b="1" dirty="0"/>
              <a:t>font : italic bold 40px consolas, sans-serif;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en-US" altLang="ko-KR" sz="1200" dirty="0"/>
              <a:t>Consolas font</a:t>
            </a:r>
            <a:r>
              <a:rPr lang="en-US" altLang="ko-KR" sz="1200" b="1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font-weight:900</a:t>
            </a:r>
            <a:r>
              <a:rPr lang="en-US" altLang="ko-KR" sz="1200" dirty="0"/>
              <a:t>"&gt;font-weight 900&lt;/p&gt;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b="1" dirty="0"/>
              <a:t>font-weight:100</a:t>
            </a:r>
            <a:r>
              <a:rPr lang="en-US" altLang="ko-KR" sz="1200" dirty="0"/>
              <a:t>"&gt;font-weight 100&lt;/p&gt;</a:t>
            </a:r>
          </a:p>
          <a:p>
            <a:pPr defTabSz="180000"/>
            <a:r>
              <a:rPr lang="pl-PL" altLang="ko-KR" sz="1200" dirty="0"/>
              <a:t>&lt;p style="</a:t>
            </a:r>
            <a:r>
              <a:rPr lang="pl-PL" altLang="ko-KR" sz="1200" b="1" dirty="0"/>
              <a:t>font-style:italic</a:t>
            </a:r>
            <a:r>
              <a:rPr lang="pl-PL" altLang="ko-KR" sz="1200" dirty="0"/>
              <a:t>"&gt;Italic Style&lt;/p&gt;</a:t>
            </a:r>
          </a:p>
          <a:p>
            <a:pPr defTabSz="180000"/>
            <a:r>
              <a:rPr lang="fr-FR" altLang="ko-KR" sz="1200" dirty="0"/>
              <a:t>&lt;p style="</a:t>
            </a:r>
            <a:r>
              <a:rPr lang="fr-FR" altLang="ko-KR" sz="1200" b="1" dirty="0"/>
              <a:t>font-style:oblique</a:t>
            </a:r>
            <a:r>
              <a:rPr lang="fr-FR" altLang="ko-KR" sz="1200" dirty="0"/>
              <a:t>"&gt;Oblique Style&lt;/p&gt;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현재 크기의 </a:t>
            </a:r>
          </a:p>
          <a:p>
            <a:pPr defTabSz="180000"/>
            <a:r>
              <a:rPr lang="en-US" altLang="ko-KR" sz="1200" dirty="0"/>
              <a:t>	&lt;span style="</a:t>
            </a:r>
            <a:r>
              <a:rPr lang="en-US" altLang="ko-KR" sz="1200" b="1" dirty="0"/>
              <a:t>font-size:1.5em</a:t>
            </a:r>
            <a:r>
              <a:rPr lang="en-US" altLang="ko-KR" sz="1200" dirty="0"/>
              <a:t>"&gt;1.5</a:t>
            </a:r>
            <a:r>
              <a:rPr lang="ko-KR" altLang="en-US" sz="1200" dirty="0"/>
              <a:t>배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크기로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/>
              <a:t>폰트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504110" y="5433075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60803" y="5452125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29118" y="591338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80526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995936" y="3068960"/>
            <a:ext cx="1368152" cy="504056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BE279E2-031C-4180-A65B-83518064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58" y="3487073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9886B7-CA54-4229-A731-61157ECE8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67" y="3487074"/>
            <a:ext cx="2475611" cy="23614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박스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548367" y="5085184"/>
            <a:ext cx="229215" cy="2633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크기 </a:t>
            </a:r>
            <a:r>
              <a:rPr lang="en-US" altLang="ko-KR" dirty="0"/>
              <a:t>- &lt;div&gt; </a:t>
            </a:r>
            <a:r>
              <a:rPr lang="ko-KR" altLang="en-US" dirty="0"/>
              <a:t>태그의 박스 모델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C25B54A-C33B-4F32-AE93-F7611A3C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84" y="2126017"/>
            <a:ext cx="3169506" cy="31232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body { background : </a:t>
            </a:r>
            <a:r>
              <a:rPr lang="en-US" altLang="ko-KR" sz="1200" dirty="0" err="1"/>
              <a:t>ghostwhite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dirty="0"/>
              <a:t>span { background : </a:t>
            </a:r>
            <a:r>
              <a:rPr lang="en-US" altLang="ko-KR" sz="1200" dirty="0" err="1"/>
              <a:t>deepskyblue</a:t>
            </a:r>
            <a:r>
              <a:rPr lang="en-US" altLang="ko-KR" sz="1200" dirty="0"/>
              <a:t>; }</a:t>
            </a:r>
          </a:p>
          <a:p>
            <a:pPr defTabSz="180000"/>
            <a:r>
              <a:rPr lang="en-US" altLang="ko-KR" sz="1200" b="1" dirty="0" err="1"/>
              <a:t>div.box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border-style : solid;</a:t>
            </a:r>
          </a:p>
          <a:p>
            <a:pPr defTabSz="180000"/>
            <a:r>
              <a:rPr lang="en-US" altLang="ko-KR" sz="1200" dirty="0"/>
              <a:t> 	border-color : </a:t>
            </a:r>
            <a:r>
              <a:rPr lang="en-US" altLang="ko-KR" sz="1200" dirty="0" err="1"/>
              <a:t>peru</a:t>
            </a:r>
            <a:r>
              <a:rPr lang="en-US" altLang="ko-KR" sz="1200" dirty="0"/>
              <a:t>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margin : 40px;</a:t>
            </a:r>
          </a:p>
          <a:p>
            <a:pPr defTabSz="180000"/>
            <a:r>
              <a:rPr lang="en-US" altLang="ko-KR" sz="1200" dirty="0"/>
              <a:t>	border-width : 30px; </a:t>
            </a:r>
          </a:p>
          <a:p>
            <a:pPr defTabSz="180000"/>
            <a:r>
              <a:rPr lang="en-US" altLang="ko-KR" sz="1200" dirty="0"/>
              <a:t>	padding : 20px;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&lt;div class="box"&gt;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200" b="1" dirty="0"/>
              <a:t>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587557" y="5589240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/>
              <a:t>콘텐츠</a:t>
            </a:r>
            <a:r>
              <a:rPr lang="ko-KR" altLang="en-US" sz="1000" dirty="0"/>
              <a:t> 영역이 보이도록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파란색 배경의 </a:t>
            </a:r>
            <a:r>
              <a:rPr lang="en-US" altLang="ko-KR" sz="1000" dirty="0"/>
              <a:t>&lt;span&gt; </a:t>
            </a:r>
            <a:r>
              <a:rPr lang="ko-KR" altLang="en-US" sz="1000" dirty="0"/>
              <a:t>태그 삽입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border : 30px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 모델의 색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</a:t>
            </a:r>
            <a:r>
              <a:rPr lang="ko-KR" altLang="en-US" dirty="0" err="1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/>
                <a:t>border-left-width</a:t>
              </a:r>
              <a:r>
                <a:rPr lang="en-US" altLang="ko-KR" sz="1200" dirty="0"/>
                <a:t> : 3px; 	/* </a:t>
              </a:r>
              <a:r>
                <a:rPr lang="ko-KR" altLang="en-US" sz="1200" dirty="0"/>
                <a:t>테두리 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border-left-style : dotted; 	/* </a:t>
              </a:r>
              <a:r>
                <a:rPr lang="ko-KR" altLang="en-US" sz="1200" dirty="0"/>
                <a:t>테두리 왼쪽 선 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/>
                <a:t>border-left-color : blue; 	/* </a:t>
              </a:r>
              <a:r>
                <a:rPr lang="ko-KR" altLang="en-US" sz="1200" dirty="0"/>
                <a:t>테두리 왼쪽 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/>
                <a:t>&lt;p&gt;</a:t>
              </a:r>
              <a:r>
                <a:rPr lang="ko-KR" altLang="en-US" sz="1200" dirty="0"/>
                <a:t>박스모델</a:t>
              </a:r>
              <a:r>
                <a:rPr lang="en-US" altLang="ko-KR" sz="1200" dirty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HTML </a:t>
            </a:r>
            <a:r>
              <a:rPr lang="ko-KR" altLang="en-US" sz="110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	/* </a:t>
            </a:r>
            <a:r>
              <a:rPr lang="ko-KR" altLang="en-US" sz="1200" dirty="0"/>
              <a:t>테두리 점선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	/* </a:t>
            </a:r>
            <a:r>
              <a:rPr lang="ko-KR" altLang="en-US" sz="1200" dirty="0"/>
              <a:t>테두리 </a:t>
            </a:r>
            <a:r>
              <a:rPr lang="en-US" altLang="ko-KR" sz="1200" dirty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CSS </a:t>
            </a:r>
            <a:r>
              <a:rPr lang="ko-KR" altLang="en-US" sz="11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박스모델</a:t>
            </a:r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/>
              <a:t>border : 3px dotted blue; </a:t>
            </a:r>
            <a:r>
              <a:rPr lang="en-US" altLang="ko-KR" sz="1200" dirty="0"/>
              <a:t>/* 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파란 점선 테두리 </a:t>
            </a:r>
            <a:r>
              <a:rPr lang="en-US" altLang="ko-KR" sz="1200" dirty="0"/>
              <a:t>*/</a:t>
            </a:r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8604CAA-5EEE-433F-83C0-ECC27DE4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64" y="1865818"/>
            <a:ext cx="2452211" cy="338453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background : yellow;</a:t>
            </a:r>
          </a:p>
          <a:p>
            <a:pPr defTabSz="180000"/>
            <a:r>
              <a:rPr lang="en-US" altLang="ko-KR" sz="1200" b="1" dirty="0"/>
              <a:t>	padding : 20px;</a:t>
            </a:r>
          </a:p>
          <a:p>
            <a:pPr defTabSz="180000"/>
            <a:r>
              <a:rPr lang="en-US" altLang="ko-KR" sz="1200" b="1" dirty="0"/>
              <a:t>	border : 5px dotted red; </a:t>
            </a:r>
          </a:p>
          <a:p>
            <a:pPr defTabSz="180000"/>
            <a:r>
              <a:rPr lang="en-US" altLang="ko-KR" sz="1200" b="1" dirty="0"/>
              <a:t>	margin : 30px;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모델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&lt;p&gt;margin 30px, padding 20px, border 5px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 빨간색 점선</a:t>
            </a:r>
            <a:r>
              <a:rPr lang="en-US" altLang="ko-KR" sz="1200" dirty="0"/>
              <a:t>&lt;/p&gt;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&lt;div&gt;</a:t>
            </a:r>
          </a:p>
          <a:p>
            <a:pPr defTabSz="180000"/>
            <a:r>
              <a:rPr lang="en-US" altLang="ko-KR" sz="1200" b="1" dirty="0"/>
              <a:t>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="media/mio.png" alt="</a:t>
            </a:r>
            <a:r>
              <a:rPr lang="ko-KR" altLang="en-US" sz="1200" b="1" dirty="0" err="1"/>
              <a:t>고양이눈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padding: 20px;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8117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&lt;div&gt;</a:t>
            </a:r>
            <a:r>
              <a:rPr lang="ko-KR" altLang="en-US" sz="1000" dirty="0">
                <a:solidFill>
                  <a:srgbClr val="C00000"/>
                </a:solidFill>
              </a:rPr>
              <a:t>태그의 </a:t>
            </a:r>
            <a:r>
              <a:rPr lang="ko-KR" altLang="en-US" sz="1000" dirty="0" smtClean="0">
                <a:solidFill>
                  <a:srgbClr val="C00000"/>
                </a:solidFill>
              </a:rPr>
              <a:t>콘텐츠</a:t>
            </a:r>
            <a:r>
              <a:rPr lang="en-US" altLang="ko-KR" sz="1000" dirty="0" smtClean="0">
                <a:solidFill>
                  <a:srgbClr val="C00000"/>
                </a:solidFill>
              </a:rPr>
              <a:t>(</a:t>
            </a:r>
            <a:r>
              <a:rPr lang="ko-KR" altLang="en-US" sz="1000" dirty="0" smtClean="0">
                <a:solidFill>
                  <a:srgbClr val="C00000"/>
                </a:solidFill>
              </a:rPr>
              <a:t>이미지</a:t>
            </a:r>
            <a:r>
              <a:rPr lang="en-US" altLang="ko-KR" sz="1000" dirty="0" smtClean="0">
                <a:solidFill>
                  <a:srgbClr val="C00000"/>
                </a:solidFill>
              </a:rPr>
              <a:t>)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65D6467-085A-4448-8C7D-67903D423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921" y="1420089"/>
            <a:ext cx="2239225" cy="5094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다양한 테두리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solid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 err="1"/>
              <a:t>soild</a:t>
            </a:r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none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none&lt;/p&gt;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hidden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hidden&lt;/p&gt;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dotted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dotted&lt;/p&gt;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dashed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dashed&lt;/p&gt;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3px double blue</a:t>
            </a:r>
            <a:r>
              <a:rPr lang="en-US" altLang="ko-KR" sz="1200" dirty="0"/>
              <a:t>"&gt;3</a:t>
            </a:r>
            <a:r>
              <a:rPr lang="ko-KR" altLang="en-US" sz="1200" dirty="0"/>
              <a:t>픽셀 </a:t>
            </a:r>
            <a:r>
              <a:rPr lang="en-US" altLang="ko-KR" sz="1200" dirty="0"/>
              <a:t>double&lt;/p&gt;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groove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groove&lt;/p&gt;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ridge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ridge&lt;/p&gt;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inset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inset&lt;/p&gt;</a:t>
            </a:r>
          </a:p>
          <a:p>
            <a:r>
              <a:rPr lang="en-US" altLang="ko-KR" sz="1200" dirty="0"/>
              <a:t>&lt;p style="</a:t>
            </a:r>
            <a:r>
              <a:rPr lang="en-US" altLang="ko-KR" sz="1200" b="1" dirty="0"/>
              <a:t>border: 15px outset yellow</a:t>
            </a:r>
            <a:r>
              <a:rPr lang="en-US" altLang="ko-KR" sz="1200" dirty="0"/>
              <a:t>"&gt;15</a:t>
            </a:r>
            <a:r>
              <a:rPr lang="ko-KR" altLang="en-US" sz="1200" dirty="0"/>
              <a:t>픽셀 </a:t>
            </a:r>
            <a:r>
              <a:rPr lang="en-US" altLang="ko-KR" sz="1200" dirty="0"/>
              <a:t>outset&lt;/p&gt;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308304" y="2852936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none</a:t>
            </a:r>
            <a:r>
              <a:rPr lang="ko-KR" altLang="en-US" sz="1000" dirty="0"/>
              <a:t>과 </a:t>
            </a:r>
            <a:r>
              <a:rPr lang="en-US" altLang="ko-KR" sz="1000" dirty="0"/>
              <a:t>hidden</a:t>
            </a:r>
            <a:r>
              <a:rPr lang="ko-KR" altLang="en-US" sz="1000" dirty="0"/>
              <a:t>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두께 </a:t>
            </a:r>
            <a:r>
              <a:rPr lang="en-US" altLang="ko-KR" sz="1000" dirty="0"/>
              <a:t>0</a:t>
            </a:r>
            <a:r>
              <a:rPr lang="ko-KR" altLang="en-US" sz="1000" dirty="0"/>
              <a:t>으로 동일</a:t>
            </a:r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5599E6D-DC49-4B32-B0C5-EFDA8B9D3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38" y="2736547"/>
            <a:ext cx="2335047" cy="211188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2268546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8" name="자유형 7"/>
          <p:cNvSpPr/>
          <p:nvPr/>
        </p:nvSpPr>
        <p:spPr>
          <a:xfrm>
            <a:off x="3034229" y="2504671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504671"/>
            <a:ext cx="615773" cy="924329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4071902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060562" y="3708997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4025088"/>
            <a:ext cx="1236121" cy="188168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둥근 모서리 테두리 만들기 </a:t>
            </a:r>
            <a:r>
              <a:rPr lang="en-US" altLang="ko-KR" dirty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테두리의 모서리를 둥글게 만듦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>
                <a:solidFill>
                  <a:srgbClr val="CC00CC"/>
                </a:solidFill>
              </a:rPr>
              <a:t>border-radius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50px</a:t>
            </a:r>
            <a:r>
              <a:rPr lang="en-US" altLang="ko-KR" sz="1600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>
                <a:solidFill>
                  <a:srgbClr val="CC00CC"/>
                </a:solidFill>
              </a:rPr>
              <a:t>border-radius</a:t>
            </a:r>
            <a:r>
              <a:rPr lang="sv-SE" altLang="ko-KR" sz="1600" dirty="0">
                <a:solidFill>
                  <a:srgbClr val="C00000"/>
                </a:solidFill>
              </a:rPr>
              <a:t> </a:t>
            </a:r>
            <a:r>
              <a:rPr lang="sv-SE" altLang="ko-KR" sz="1600" dirty="0"/>
              <a:t>: </a:t>
            </a:r>
            <a:r>
              <a:rPr lang="sv-SE" altLang="ko-KR" sz="1600" dirty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>
                <a:solidFill>
                  <a:srgbClr val="0070C0"/>
                </a:solidFill>
              </a:rPr>
              <a:t>;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~ </a:t>
            </a:r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시계방향 순으로 반지름 적용</a:t>
            </a:r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rgbClr val="C00000"/>
                </a:solidFill>
              </a:rPr>
              <a:t>④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③</a:t>
            </a:r>
            <a:r>
              <a:rPr lang="ko-KR" altLang="en-US" sz="1200" dirty="0"/>
              <a:t>이 생략되면 </a:t>
            </a:r>
            <a:r>
              <a:rPr lang="ko-KR" altLang="en-US" sz="1200" dirty="0">
                <a:solidFill>
                  <a:srgbClr val="C00000"/>
                </a:solidFill>
              </a:rPr>
              <a:t>②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①</a:t>
            </a:r>
            <a:r>
              <a:rPr lang="ko-KR" altLang="en-US" sz="1200" dirty="0"/>
              <a:t>과 같은 반지름의 대칭 구조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27B7176-A492-4FFE-80F4-C7ABA9EB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34471"/>
            <a:ext cx="3195074" cy="4757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background : #90D000;</a:t>
            </a:r>
          </a:p>
          <a:p>
            <a:pPr defTabSz="180000"/>
            <a:r>
              <a:rPr lang="en-US" altLang="ko-KR" sz="1200" dirty="0"/>
              <a:t>	width : 300px;</a:t>
            </a:r>
          </a:p>
          <a:p>
            <a:pPr defTabSz="180000"/>
            <a:r>
              <a:rPr lang="en-US" altLang="ko-KR" sz="1200" dirty="0"/>
              <a:t>	pa	</a:t>
            </a:r>
            <a:r>
              <a:rPr lang="en-US" altLang="ko-KR" sz="1200" dirty="0" err="1"/>
              <a:t>dding</a:t>
            </a:r>
            <a:r>
              <a:rPr lang="en-US" altLang="ko-KR" sz="1200" dirty="0"/>
              <a:t> : 20px;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#round1 { border-radius : 50px; }</a:t>
            </a:r>
          </a:p>
          <a:p>
            <a:pPr defTabSz="180000"/>
            <a:r>
              <a:rPr lang="en-US" altLang="ko-KR" sz="1200" b="1" dirty="0"/>
              <a:t>#round2 { border-radius : 0px 20px 40px 60px; }</a:t>
            </a:r>
          </a:p>
          <a:p>
            <a:pPr defTabSz="180000"/>
            <a:r>
              <a:rPr lang="en-US" altLang="ko-KR" sz="1200" b="1" dirty="0"/>
              <a:t>#round3 { border-radius : 0px 20px 40px; }</a:t>
            </a:r>
          </a:p>
          <a:p>
            <a:pPr defTabSz="180000"/>
            <a:r>
              <a:rPr lang="en-US" altLang="ko-KR" sz="1200" b="1" dirty="0"/>
              <a:t>#round4 { border-radius : 0px 20px; }</a:t>
            </a:r>
          </a:p>
          <a:p>
            <a:pPr defTabSz="180000"/>
            <a:r>
              <a:rPr lang="en-US" altLang="ko-KR" sz="1200" b="1" dirty="0"/>
              <a:t>#round5 { border-radius : 50px; </a:t>
            </a:r>
          </a:p>
          <a:p>
            <a:pPr defTabSz="180000"/>
            <a:r>
              <a:rPr lang="en-US" altLang="ko-KR" sz="1200" b="1" dirty="0"/>
              <a:t>					border-style : dotted;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id="round1"&gt;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테두리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- 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테두리에 이미지를 입힘</a:t>
            </a:r>
            <a:endParaRPr lang="en-US" altLang="ko-KR" dirty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이미지 입힘 </a:t>
            </a:r>
            <a:endParaRPr lang="en-US" altLang="ko-KR" dirty="0"/>
          </a:p>
          <a:p>
            <a:pPr lvl="2"/>
            <a:r>
              <a:rPr lang="en-US" altLang="ko-KR" dirty="0"/>
              <a:t>border-width</a:t>
            </a:r>
            <a:r>
              <a:rPr lang="ko-KR" altLang="en-US" dirty="0"/>
              <a:t>과 </a:t>
            </a:r>
            <a:r>
              <a:rPr lang="en-US" altLang="ko-KR" dirty="0"/>
              <a:t>border-style </a:t>
            </a:r>
            <a:r>
              <a:rPr lang="ko-KR" altLang="en-US" dirty="0"/>
              <a:t>역시 미리 지정 필요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/>
              <a:t>) border-width </a:t>
            </a:r>
            <a:r>
              <a:rPr lang="en-US" altLang="ko-KR" dirty="0"/>
              <a:t>: 30px; border-style : solid;</a:t>
            </a:r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border.png</a:t>
            </a:r>
            <a:r>
              <a:rPr lang="ko-KR" altLang="en-US" dirty="0"/>
              <a:t>에서 </a:t>
            </a:r>
            <a:r>
              <a:rPr lang="en-US" altLang="ko-KR" dirty="0"/>
              <a:t>30</a:t>
            </a:r>
            <a:r>
              <a:rPr lang="ko-KR" altLang="en-US" dirty="0"/>
              <a:t>픽셀 크기 조각으로 이미지 테두리 만들기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/>
                <a:t> : </a:t>
              </a:r>
              <a:r>
                <a:rPr lang="en-US" altLang="ko-KR" dirty="0" err="1">
                  <a:solidFill>
                    <a:srgbClr val="00B0F0"/>
                  </a:solidFill>
                </a:rPr>
                <a:t>url</a:t>
              </a:r>
              <a:r>
                <a:rPr lang="en-US" altLang="ko-KR" dirty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/>
                <a:t>;</a:t>
              </a:r>
              <a:r>
                <a:rPr lang="en-US" altLang="ko-KR" dirty="0">
                  <a:solidFill>
                    <a:srgbClr val="00B0F0"/>
                  </a:solidFill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에지</a:t>
              </a:r>
              <a:r>
                <a:rPr lang="en-US" altLang="ko-KR" sz="1000" dirty="0"/>
                <a:t>(edge)</a:t>
              </a:r>
            </a:p>
            <a:p>
              <a:pPr lvl="0" algn="ctr" fontAlgn="base"/>
              <a:r>
                <a:rPr lang="ko-KR" altLang="en-US" sz="1000" dirty="0"/>
                <a:t> 이미지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반복 배치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/>
                <a:t>이미지에서 </a:t>
              </a:r>
              <a:r>
                <a:rPr lang="en-US" altLang="ko-KR" sz="1000" dirty="0"/>
                <a:t>30</a:t>
              </a:r>
              <a:r>
                <a:rPr lang="ko-KR" altLang="en-US" sz="1000" dirty="0"/>
                <a:t>픽셀 조각을 떼어내</a:t>
              </a:r>
              <a:endParaRPr lang="en-US" altLang="ko-KR" sz="1000" dirty="0"/>
            </a:p>
            <a:p>
              <a:pPr lvl="0" algn="ctr" fontAlgn="base"/>
              <a:r>
                <a:rPr lang="ko-KR" altLang="en-US" sz="1000" dirty="0"/>
                <a:t> 모서리에 배치</a:t>
              </a:r>
              <a:endParaRPr lang="en-US" altLang="ko-KR" sz="10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모서리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/>
                <a:t>에지</a:t>
              </a:r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테두리에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이미지를 입힌 </a:t>
              </a:r>
              <a:r>
                <a:rPr lang="en-US" altLang="ko-KR" sz="1000" dirty="0"/>
                <a:t>&lt;p&gt; </a:t>
              </a:r>
              <a:r>
                <a:rPr lang="ko-KR" altLang="en-US" sz="1000" dirty="0"/>
                <a:t>태그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repeat 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배치</a:t>
            </a: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자르기 완성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모서리 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에지</a:t>
              </a:r>
              <a:endParaRPr lang="en-US" altLang="ko-KR" sz="1000" dirty="0"/>
            </a:p>
            <a:p>
              <a:r>
                <a:rPr lang="ko-KR" altLang="en-US" sz="1000" dirty="0"/>
                <a:t>이미지</a:t>
              </a:r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(a) </a:t>
                </a:r>
                <a:r>
                  <a:rPr lang="ko-KR" altLang="en-US" sz="1200" dirty="0"/>
                  <a:t>모서리 이미지 배치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round </a:t>
                </a:r>
                <a:r>
                  <a:rPr lang="ko-KR" altLang="en-US" sz="1000" dirty="0"/>
                  <a:t>방식으로 에지 이미지 반복 배치</a:t>
                </a:r>
                <a:endParaRPr lang="en-US" altLang="ko-KR" sz="1000" dirty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/>
                  <a:t>(b) round </a:t>
                </a:r>
                <a:r>
                  <a:rPr lang="ko-KR" altLang="en-US" sz="1200" dirty="0"/>
                  <a:t>방식으로 에지 이미지 배치</a:t>
                </a:r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/>
              <a:t>테두리에 이미지를 입힐</a:t>
            </a:r>
            <a:r>
              <a:rPr lang="en-US" altLang="ko-KR" sz="1200" dirty="0"/>
              <a:t> &lt;p&gt; </a:t>
            </a:r>
            <a:r>
              <a:rPr lang="ko-KR" altLang="en-US" sz="1200" dirty="0"/>
              <a:t>태그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20px</a:t>
            </a:r>
            <a:r>
              <a:rPr lang="ko-KR" altLang="en-US" sz="1000" dirty="0"/>
              <a:t>의 테두리</a:t>
            </a:r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이미지 테두리 만드는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이미지와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3EEA60-261C-4288-8811-83F8DAC39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64" y="893532"/>
            <a:ext cx="1994513" cy="58772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	width : 200px; </a:t>
            </a:r>
          </a:p>
          <a:p>
            <a:pPr defTabSz="180000"/>
            <a:r>
              <a:rPr lang="en-US" altLang="ko-KR" sz="1200" dirty="0"/>
              <a:t>	height : 60px;</a:t>
            </a:r>
          </a:p>
          <a:p>
            <a:pPr defTabSz="180000"/>
            <a:r>
              <a:rPr lang="en-US" altLang="ko-KR" sz="1200" dirty="0"/>
              <a:t>	padding : 10px; </a:t>
            </a:r>
          </a:p>
          <a:p>
            <a:pPr defTabSz="180000"/>
            <a:r>
              <a:rPr lang="en-US" altLang="ko-KR" sz="1200" dirty="0"/>
              <a:t>	border : 20px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 /*border-width</a:t>
            </a:r>
            <a:r>
              <a:rPr lang="ko-KR" altLang="en-US" sz="1200" dirty="0"/>
              <a:t>와 </a:t>
            </a:r>
            <a:r>
              <a:rPr lang="en-US" altLang="ko-KR" sz="1200" dirty="0"/>
              <a:t>border-style </a:t>
            </a:r>
            <a:r>
              <a:rPr lang="ko-KR" altLang="en-US" sz="1200" dirty="0"/>
              <a:t>동시 지정 </a:t>
            </a:r>
            <a:r>
              <a:rPr lang="en-US" altLang="ko-KR" sz="1200" dirty="0"/>
              <a:t>*/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/>
              <a:t>url</a:t>
            </a:r>
            <a:r>
              <a:rPr lang="en-US" altLang="ko-KR" sz="1200" b="1" dirty="0"/>
              <a:t>("media/border.png") 30 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/>
              <a:t>원본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13069" y="433541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테두리 길이에 맞게</a:t>
            </a:r>
            <a:endParaRPr lang="en-US" altLang="ko-KR" sz="1000" dirty="0"/>
          </a:p>
          <a:p>
            <a:r>
              <a:rPr lang="ko-KR" altLang="en-US" sz="1000" dirty="0"/>
              <a:t>이미지 크기 조절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7160" y="505549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 크기</a:t>
            </a:r>
            <a:endParaRPr lang="en-US" altLang="ko-KR" sz="1000" dirty="0"/>
          </a:p>
          <a:p>
            <a:r>
              <a:rPr lang="ko-KR" altLang="en-US" sz="1000" dirty="0"/>
              <a:t>조절하지 안음</a:t>
            </a:r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no-repeat;</a:t>
              </a:r>
            </a:p>
            <a:p>
              <a:pPr defTabSz="180000"/>
              <a:r>
                <a:rPr lang="en-US" altLang="ko-KR" sz="1200" dirty="0"/>
                <a:t>	background-position : 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크기</a:t>
                </a: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/>
                <a:t>	background-color :  </a:t>
              </a:r>
              <a:r>
                <a:rPr lang="en-US" altLang="ko-KR" sz="1200" dirty="0" err="1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/>
                <a:t>	background-repeat : </a:t>
              </a:r>
              <a:r>
                <a:rPr lang="en-US" altLang="ko-KR" sz="1200" b="1" dirty="0"/>
                <a:t>repeat-y;</a:t>
              </a:r>
            </a:p>
            <a:p>
              <a:pPr defTabSz="180000"/>
              <a:r>
                <a:rPr lang="en-US" altLang="ko-KR" sz="1200" dirty="0"/>
                <a:t>	background-position : </a:t>
              </a:r>
              <a:r>
                <a:rPr lang="en-US" altLang="ko-KR" sz="1200" b="1" dirty="0"/>
                <a:t>center 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배경 만들기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축을 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background </a:t>
            </a:r>
            <a:r>
              <a:rPr lang="ko-KR" altLang="en-US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background</a:t>
            </a:r>
          </a:p>
          <a:p>
            <a:pPr lvl="1"/>
            <a:r>
              <a:rPr lang="ko-KR" altLang="en-US"/>
              <a:t>배경을 꾸미는 여러 값을 한 번에 지정하는 단축 프로퍼티</a:t>
            </a:r>
            <a:endParaRPr lang="en-US" altLang="ko-KR"/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61A5C4C-EA97-4E91-832D-C11EDA2D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49" y="1999726"/>
            <a:ext cx="2487451" cy="334200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꾸미기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460851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background-color 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background-size 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	background-repeat : repeat-y;</a:t>
            </a:r>
          </a:p>
          <a:p>
            <a:pPr defTabSz="180000"/>
            <a:r>
              <a:rPr lang="en-US" altLang="ko-KR" sz="1200" dirty="0"/>
              <a:t>	background-position 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width : 200px;</a:t>
            </a:r>
          </a:p>
          <a:p>
            <a:pPr defTabSz="180000"/>
            <a:r>
              <a:rPr lang="en-US" altLang="ko-KR" sz="1200" dirty="0"/>
              <a:t>	height : 200px; </a:t>
            </a:r>
          </a:p>
          <a:p>
            <a:pPr defTabSz="180000"/>
            <a:r>
              <a:rPr lang="en-US" altLang="ko-KR" sz="1200" dirty="0"/>
              <a:t>	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font-size 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박스에 배경 꾸미기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&lt;div&gt;</a:t>
            </a:r>
            <a:r>
              <a:rPr lang="ko-KR" altLang="en-US" sz="1000" dirty="0"/>
              <a:t>크기는 </a:t>
            </a:r>
            <a:r>
              <a:rPr lang="en-US" altLang="ko-KR" sz="1000" dirty="0"/>
              <a:t>200x200</a:t>
            </a:r>
            <a:r>
              <a:rPr lang="ko-KR" altLang="en-US" sz="1000" dirty="0"/>
              <a:t>이며</a:t>
            </a:r>
            <a:endParaRPr lang="en-US" altLang="ko-KR" sz="1000" dirty="0"/>
          </a:p>
          <a:p>
            <a:r>
              <a:rPr lang="ko-KR" altLang="en-US" sz="1000" dirty="0"/>
              <a:t>배경이미지 크기는 </a:t>
            </a:r>
            <a:r>
              <a:rPr lang="en-US" altLang="ko-KR" sz="1000" dirty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div.red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b="1" dirty="0"/>
                <a:t>	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class="red"&gt;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h-shadow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v-shadow</a:t>
                </a:r>
              </a:p>
              <a:p>
                <a:r>
                  <a:rPr lang="en-US" altLang="ko-KR" sz="1200" dirty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/>
                  <a:t>blur-radius</a:t>
                </a:r>
              </a:p>
              <a:p>
                <a:r>
                  <a:rPr lang="en-US" altLang="ko-KR" sz="1200" dirty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/>
                <a:t>div.blur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text-shadow : 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5px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>
                  <a:solidFill>
                    <a:srgbClr val="C00000"/>
                  </a:solidFill>
                </a:rPr>
                <a:t>코드</a:t>
              </a: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 </a:t>
            </a:r>
            <a:r>
              <a:rPr lang="ko-KR" altLang="en-US" dirty="0"/>
              <a:t>스타일 시트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C3B82E-F0E0-4049-ACCC-AE7099CC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8"/>
            <a:ext cx="3094988" cy="35148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4–19 text-shadow</a:t>
            </a:r>
            <a:r>
              <a:rPr lang="ko-KR" altLang="en-US" dirty="0"/>
              <a:t>로 텍스트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340768"/>
            <a:ext cx="3216089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/>
              <a:t>	font : normal 24px </a:t>
            </a:r>
            <a:r>
              <a:rPr lang="en-US" altLang="ko-KR" sz="1000" dirty="0" err="1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white;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	text-shadow : 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/>
              <a:t>					0 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box-shadow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6B28E1-1C24-4315-8113-214D281B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709063"/>
            <a:ext cx="2225793" cy="46269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4–20 box-shadow</a:t>
            </a:r>
            <a:r>
              <a:rPr lang="ko-KR" altLang="en-US" dirty="0"/>
              <a:t>로 박스 그림자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&lt;title&gt;div </a:t>
            </a:r>
            <a:r>
              <a:rPr lang="ko-KR" altLang="en-US" sz="1200" dirty="0"/>
              <a:t>박스에 그림자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box-shadow : 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/>
              <a:t>			    			0 0 25px blue,</a:t>
            </a:r>
          </a:p>
          <a:p>
            <a:pPr defTabSz="180000"/>
            <a:r>
              <a:rPr lang="en-US" altLang="ko-KR" sz="1200" b="1" dirty="0"/>
              <a:t>						   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width : 150px;</a:t>
            </a:r>
          </a:p>
          <a:p>
            <a:pPr defTabSz="180000"/>
            <a:r>
              <a:rPr lang="en-US" altLang="ko-KR" sz="1200" dirty="0"/>
              <a:t>	height 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border : 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98276" y="445162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971B655-3D3D-422E-A309-0045A6DD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57" y="1772816"/>
            <a:ext cx="2373148" cy="357605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556792"/>
            <a:ext cx="5291391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crosshair</a:t>
            </a:r>
            <a:r>
              <a:rPr lang="en-US" altLang="ko-KR" sz="1400" dirty="0"/>
              <a:t>"&gt;</a:t>
            </a:r>
            <a:r>
              <a:rPr lang="ko-KR" altLang="en-US" sz="1400" dirty="0"/>
              <a:t>십자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help</a:t>
            </a:r>
            <a:r>
              <a:rPr lang="en-US" altLang="ko-KR" sz="1400" dirty="0"/>
              <a:t>"&gt;</a:t>
            </a:r>
            <a:r>
              <a:rPr lang="ko-KR" altLang="en-US" sz="1400" dirty="0"/>
              <a:t>도움말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pointer</a:t>
            </a:r>
            <a:r>
              <a:rPr lang="en-US" altLang="ko-KR" sz="1400" dirty="0"/>
              <a:t>"&gt;</a:t>
            </a:r>
            <a:r>
              <a:rPr lang="ko-KR" altLang="en-US" sz="1400" dirty="0"/>
              <a:t>포인터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progress</a:t>
            </a:r>
            <a:r>
              <a:rPr lang="en-US" altLang="ko-KR" sz="1400" dirty="0"/>
              <a:t>"&gt;</a:t>
            </a:r>
            <a:r>
              <a:rPr lang="ko-KR" altLang="en-US" sz="1400" dirty="0"/>
              <a:t>프로그램 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cursor: n-resize</a:t>
            </a:r>
            <a:r>
              <a:rPr lang="en-US" altLang="ko-KR" sz="1400" dirty="0"/>
              <a:t>"&gt;</a:t>
            </a:r>
            <a:r>
              <a:rPr lang="ko-KR" altLang="en-US" sz="1400" dirty="0"/>
              <a:t>상하 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6876256" y="3920939"/>
            <a:ext cx="294109" cy="308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644008" y="4077072"/>
            <a:ext cx="2232248" cy="45719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6CE99A-F99A-4DB3-B4BC-695EEFE21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05" y="3980972"/>
            <a:ext cx="261992" cy="2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문서에 </a:t>
            </a:r>
            <a:r>
              <a:rPr lang="en-US" altLang="ko-KR"/>
              <a:t>CSS3 </a:t>
            </a:r>
            <a:r>
              <a:rPr lang="ko-KR" altLang="en-US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&lt;style&gt; </a:t>
            </a:r>
            <a:r>
              <a:rPr lang="ko-KR" altLang="en-US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4B593D-81A4-4F35-87F2-86D01EA8D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81" y="2412690"/>
            <a:ext cx="2634412" cy="236338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50" y="1456323"/>
            <a:ext cx="487482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&lt;title&gt;&amp;</a:t>
            </a:r>
            <a:r>
              <a:rPr lang="en-US" altLang="ko-KR" sz="1200" dirty="0" err="1"/>
              <a:t>lt;style&amp;gt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스타일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body { </a:t>
            </a:r>
          </a:p>
          <a:p>
            <a:pPr defTabSz="180000"/>
            <a:r>
              <a:rPr lang="en-US" altLang="ko-KR" sz="1200" b="1" dirty="0"/>
              <a:t>	background-color :  linen;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blueviolet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margin-left : 30px;</a:t>
            </a:r>
          </a:p>
          <a:p>
            <a:pPr defTabSz="180000"/>
            <a:r>
              <a:rPr lang="en-US" altLang="ko-KR" sz="1200" b="1" dirty="0"/>
              <a:t>	margin-right : 30px;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h3 { </a:t>
            </a:r>
          </a:p>
          <a:p>
            <a:pPr defTabSz="180000"/>
            <a:r>
              <a:rPr lang="en-US" altLang="ko-KR" sz="1200" b="1" dirty="0"/>
              <a:t>	text-align : center; </a:t>
            </a:r>
          </a:p>
          <a:p>
            <a:pPr defTabSz="180000"/>
            <a:r>
              <a:rPr lang="en-US" altLang="ko-KR" sz="1200" b="1" dirty="0"/>
              <a:t>	color : </a:t>
            </a:r>
            <a:r>
              <a:rPr lang="en-US" altLang="ko-KR" sz="1200" b="1" dirty="0" err="1"/>
              <a:t>darkred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</a:t>
            </a:r>
            <a:endParaRPr lang="en-US" altLang="ko-KR" sz="1200" dirty="0"/>
          </a:p>
          <a:p>
            <a:pPr defTabSz="180000"/>
            <a:r>
              <a:rPr lang="ko-KR" altLang="en-US" sz="1200" dirty="0" err="1"/>
              <a:t>책읽기를</a:t>
            </a:r>
            <a:r>
              <a:rPr lang="ko-KR" altLang="en-US" sz="1200" dirty="0"/>
              <a:t>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268985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33164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268985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525052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12952</TotalTime>
  <Words>3928</Words>
  <Application>Microsoft Office PowerPoint</Application>
  <PresentationFormat>화면 슬라이드 쇼(4:3)</PresentationFormat>
  <Paragraphs>1323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4" baseType="lpstr">
      <vt:lpstr>HY나무L</vt:lpstr>
      <vt:lpstr>HY나무M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516</cp:revision>
  <dcterms:created xsi:type="dcterms:W3CDTF">2011-08-27T14:53:28Z</dcterms:created>
  <dcterms:modified xsi:type="dcterms:W3CDTF">2022-01-31T02:18:55Z</dcterms:modified>
</cp:coreProperties>
</file>